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259" r:id="rId4"/>
    <p:sldId id="317" r:id="rId5"/>
    <p:sldId id="318" r:id="rId6"/>
    <p:sldId id="299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20" r:id="rId21"/>
    <p:sldId id="319" r:id="rId22"/>
    <p:sldId id="264" r:id="rId23"/>
    <p:sldId id="266" r:id="rId24"/>
    <p:sldId id="298" r:id="rId25"/>
    <p:sldId id="300" r:id="rId26"/>
    <p:sldId id="272" r:id="rId27"/>
    <p:sldId id="297" r:id="rId28"/>
    <p:sldId id="290" r:id="rId29"/>
    <p:sldId id="285" r:id="rId30"/>
    <p:sldId id="292" r:id="rId31"/>
    <p:sldId id="293" r:id="rId32"/>
    <p:sldId id="294" r:id="rId33"/>
    <p:sldId id="315" r:id="rId34"/>
    <p:sldId id="301" r:id="rId35"/>
    <p:sldId id="302" r:id="rId36"/>
    <p:sldId id="303" r:id="rId37"/>
    <p:sldId id="304" r:id="rId38"/>
    <p:sldId id="313" r:id="rId39"/>
    <p:sldId id="305" r:id="rId40"/>
    <p:sldId id="314" r:id="rId41"/>
    <p:sldId id="307" r:id="rId42"/>
    <p:sldId id="306" r:id="rId43"/>
    <p:sldId id="310" r:id="rId44"/>
    <p:sldId id="308" r:id="rId45"/>
    <p:sldId id="309" r:id="rId46"/>
    <p:sldId id="311" r:id="rId47"/>
    <p:sldId id="321" r:id="rId48"/>
    <p:sldId id="325" r:id="rId49"/>
    <p:sldId id="356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4" r:id="rId60"/>
    <p:sldId id="353" r:id="rId61"/>
    <p:sldId id="355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29" r:id="rId75"/>
    <p:sldId id="330" r:id="rId76"/>
    <p:sldId id="324" r:id="rId77"/>
    <p:sldId id="28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kshmiGita" initials="L" lastIdx="1" clrIdx="0">
    <p:extLst>
      <p:ext uri="{19B8F6BF-5375-455C-9EA6-DF929625EA0E}">
        <p15:presenceInfo xmlns:p15="http://schemas.microsoft.com/office/powerpoint/2012/main" userId="LakshmiGi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04" autoAdjust="0"/>
  </p:normalViewPr>
  <p:slideViewPr>
    <p:cSldViewPr snapToGrid="0">
      <p:cViewPr varScale="1">
        <p:scale>
          <a:sx n="66" d="100"/>
          <a:sy n="66" d="100"/>
        </p:scale>
        <p:origin x="13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8AB24-4E68-455B-BC88-089177A2B936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3A5B9-C45F-4BE2-A870-B3343E2E1D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01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73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391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4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48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5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24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795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815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76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4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477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909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03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298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34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99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04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46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24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97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9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3A5B9-C45F-4BE2-A870-B3343E2E1DD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54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9483-AAC0-4A70-862E-8A7ED1BC2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CA033-DC7C-4405-A18B-5CBBA8196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EA13-9956-4CBD-854B-79001232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3462-7B76-4CD3-933E-05F8436A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0D4E0-BB2A-4B11-8C1A-EEF2624C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25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F371-C86F-4C32-88B3-94A5891E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3F4C5-B468-464D-95F9-F69D71E97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0B9F4-8FD3-4153-8A8C-E29B19E5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93BCC-AC55-4C83-B6D7-C70FE994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345C3-AED4-483B-AE8E-30EED02B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27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F483E0-A53E-4114-B039-C1C83511C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C34BE-9D53-4C39-A748-2FC1BA0D3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EA59-60D5-4DDF-AD17-FAFA8F2A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CC9B9-A55E-4816-973C-4325824D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6B7F-04BB-48BB-BD08-46F5EE72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88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5C3EF-3FF5-4605-9E8A-E014CB32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A63F-8323-4AB9-9272-AF2C652BF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F6575-D228-4942-9578-8EE0AF23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7C251-110B-4955-98BE-58344D78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AB3BF-15CB-412A-9E28-663FCD1E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08165-C40A-40D0-BC3E-2BB8E761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EBB42-A6CE-4519-AAF2-05D40A60B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31F7D-7B20-4087-916D-680287FE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5FFDB-CA80-4EBD-8FA4-90A3D6C5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5B0A-AED4-467D-83A4-AA4C3736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38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7105-65A5-465B-9290-76A81BDE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DDFE8-C5FF-419F-98FC-FE8691889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74CC-2E3A-4F13-BC01-0D2B73AAE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17C25-7617-4CA3-8C00-979F3429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A6EA8-6901-4190-AE70-C908F7A8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0864D-F152-4A29-9A17-E064C292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0064-D8C9-4A17-9CE4-58EDE154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0B7DD-DB07-4D76-81F8-2A0A810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8E993-846B-4BD0-95D3-EE202C523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5B9AF-D10D-4515-A7A8-2150A1086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49BB9-0EB8-41FA-A2A3-372B8FF11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79D5F-1F6A-4B39-A41E-03824EEC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2319C-BF6C-4233-B023-A87034CF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D7785-79B2-4620-9747-F4E145C1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30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D990-37C8-4150-BF67-E276750F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FA7C4-6FD8-45B0-AB6E-7034A604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E165C-DE90-45C4-B60D-B7AFEEC6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E1471-64AE-4712-AEF3-6EDE40C3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0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8CDD4-2FE7-4656-8228-52E6B531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54F15-F7C7-46D4-8EDA-90347239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3F81-41BE-4E72-B718-E1ECF19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46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A069-E18B-42A4-93AE-A3F6D15C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121A-B671-421B-B609-FB6D95FBC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B1BA1-8C17-46F7-8E25-EB4E0BD5F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CC08-8BBD-49A7-AC8F-04713871F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639E4-C733-4F89-8312-07153F9D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DAA55-C4A9-464B-9C49-A4B9B0A7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66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9B88-8A79-403E-83E9-8110B67D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5B205-BD57-4705-AEBF-E09B4D751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EC8FD-1F83-4985-95BA-E05B9AFA6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22357-331F-4F7B-8677-D23514BF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84793-B5A1-4DB2-B3CC-8F8921C8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829A0-83A2-4904-8C22-FBB294C7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55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2D7FA-D5D6-45A5-8E86-F8E1833E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27A9-5E15-49B6-BE0D-9D693E9C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3E192-22F2-4F2A-96A4-FF83D0FA5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06658-2C4F-4490-8C29-2B6E08EE60DE}" type="datetimeFigureOut">
              <a:rPr lang="en-IN" smtClean="0"/>
              <a:t>31-07-2020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424C0-AFAB-4477-B49F-F177F0929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E0EAA-FD36-41CF-944B-32AF7F2FF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92987-562B-4B11-A59F-B335F6EDA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1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5BF9-5650-4E18-85C4-B3CAF87D5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6454" y="1954923"/>
            <a:ext cx="8681545" cy="1061545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Accenture</a:t>
            </a:r>
            <a:r>
              <a:rPr lang="en-IN" dirty="0"/>
              <a:t>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F746-4BEA-47E5-88BE-2B0E2CF8C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NEW IT Technology </a:t>
            </a:r>
          </a:p>
          <a:p>
            <a:r>
              <a:rPr lang="en-IN" dirty="0"/>
              <a:t>Amazon Web Services</a:t>
            </a:r>
          </a:p>
          <a:p>
            <a:r>
              <a:rPr lang="en-IN" dirty="0" err="1"/>
              <a:t>Hrushi</a:t>
            </a:r>
            <a:r>
              <a:rPr lang="en-IN" dirty="0"/>
              <a:t>  </a:t>
            </a:r>
            <a:r>
              <a:rPr lang="en-IN" dirty="0" err="1"/>
              <a:t>Kesava</a:t>
            </a:r>
            <a:r>
              <a:rPr lang="en-IN" dirty="0"/>
              <a:t> Gupta P L </a:t>
            </a:r>
          </a:p>
          <a:p>
            <a:r>
              <a:rPr lang="en-IN" dirty="0"/>
              <a:t>Contributed to Accenture </a:t>
            </a:r>
          </a:p>
          <a:p>
            <a:endParaRPr lang="en-IN" dirty="0"/>
          </a:p>
        </p:txBody>
      </p:sp>
      <p:pic>
        <p:nvPicPr>
          <p:cNvPr id="8194" name="Picture 2" descr="Accenture">
            <a:extLst>
              <a:ext uri="{FF2B5EF4-FFF2-40B4-BE49-F238E27FC236}">
                <a16:creationId xmlns:a16="http://schemas.microsoft.com/office/drawing/2014/main" id="{830AFDDE-1B26-4AA2-A90F-C51DDE80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0" y="632773"/>
            <a:ext cx="3668023" cy="8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84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9335D-D423-43C9-84DF-0ADE8A21F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1226916"/>
            <a:ext cx="11306175" cy="49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35A83-7383-42D0-AC31-5180E2F5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1365812"/>
            <a:ext cx="11172825" cy="48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0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BD1155-6952-45EE-9827-72FBAE62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3" y="1104598"/>
            <a:ext cx="10699469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1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5D384-DE32-4117-8368-262FF6F8C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5" y="1112676"/>
            <a:ext cx="109442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7204B-DF79-454C-BEC8-68AA33645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158131"/>
            <a:ext cx="113633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DEECA-D676-40BF-9193-45BB93EA8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1010554"/>
            <a:ext cx="111537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9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17919-1ACB-4C77-A4A1-6D8358BA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07" y="1127808"/>
            <a:ext cx="11249025" cy="52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3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19288-16DE-4117-B2E2-88D9F0AF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8" y="1149190"/>
            <a:ext cx="112490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CC10D-7743-4F5B-9DC5-513006A7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84" y="1014394"/>
            <a:ext cx="113252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8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0F57F-4303-40CB-A691-7B2E9898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79" y="1000126"/>
            <a:ext cx="10582336" cy="55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at is Cloud Computing? Cloud Computing is also a utility service - giving you access to technology resources managed by ...">
            <a:extLst>
              <a:ext uri="{FF2B5EF4-FFF2-40B4-BE49-F238E27FC236}">
                <a16:creationId xmlns:a16="http://schemas.microsoft.com/office/drawing/2014/main" id="{95F37D57-EFD8-49E0-8395-E83575C3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ccenture">
            <a:extLst>
              <a:ext uri="{FF2B5EF4-FFF2-40B4-BE49-F238E27FC236}">
                <a16:creationId xmlns:a16="http://schemas.microsoft.com/office/drawing/2014/main" id="{2190E1B8-889F-43A0-9BE9-3F591107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40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325B0800-E46B-45E1-A646-CBC6F4EA1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08" y="1446835"/>
            <a:ext cx="7201692" cy="45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8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FC0E0B66-9BBA-40D1-B7A6-0A0DF750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88579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WS Pace of Innovation     (2005-2010)                                                                             » Amazo...">
            <a:extLst>
              <a:ext uri="{FF2B5EF4-FFF2-40B4-BE49-F238E27FC236}">
                <a16:creationId xmlns:a16="http://schemas.microsoft.com/office/drawing/2014/main" id="{2616467C-9EA0-4B83-8D4C-7A1680AC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85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e Cloud Scales: Customers in 190Countries ">
            <a:extLst>
              <a:ext uri="{FF2B5EF4-FFF2-40B4-BE49-F238E27FC236}">
                <a16:creationId xmlns:a16="http://schemas.microsoft.com/office/drawing/2014/main" id="{94E22DEA-037F-4BD5-B073-AF7F137D0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C38991F7-F735-4FDA-86C8-0259E3C5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88579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6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e Cloud Scales: Partner Ecosystem ">
            <a:extLst>
              <a:ext uri="{FF2B5EF4-FFF2-40B4-BE49-F238E27FC236}">
                <a16:creationId xmlns:a16="http://schemas.microsoft.com/office/drawing/2014/main" id="{A020C061-48B0-4FEE-8BD5-F5E9B5DDC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2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4D1B44-590B-4939-914E-33E18111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80" y="1620456"/>
            <a:ext cx="10642674" cy="45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1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2FE0CA-89E2-4C2A-839F-AA8E12BD8620}"/>
              </a:ext>
            </a:extLst>
          </p:cNvPr>
          <p:cNvSpPr txBox="1"/>
          <p:nvPr/>
        </p:nvSpPr>
        <p:spPr>
          <a:xfrm>
            <a:off x="961053" y="1390261"/>
            <a:ext cx="8185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AWS Regions</a:t>
            </a:r>
            <a:br>
              <a:rPr lang="en-US" dirty="0"/>
            </a:br>
            <a:r>
              <a:rPr lang="en-US" sz="1800" dirty="0"/>
              <a:t>11 regions, 28 availability zones (1 to 6 data centers)…</a:t>
            </a:r>
            <a:br>
              <a:rPr lang="en-US" sz="1800" dirty="0"/>
            </a:br>
            <a:r>
              <a:rPr lang="en-US" sz="1800" dirty="0"/>
              <a:t>~1.4 million servers worldwide!!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36C41-0D6A-469C-9B73-0B19AE700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17" y="2663328"/>
            <a:ext cx="7538033" cy="4051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2C7DF7-1EF4-4B53-A106-667A9BC33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8" t="6010" r="7101"/>
          <a:stretch/>
        </p:blipFill>
        <p:spPr>
          <a:xfrm>
            <a:off x="6250246" y="4411660"/>
            <a:ext cx="1238574" cy="23033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249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E015-7037-4B78-BB1D-1F7B5194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Billing &amp; Cost Management- Console login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C0EB67-A7C6-470C-AAF2-F0A5E042F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384" y="1806964"/>
            <a:ext cx="81112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4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F31FB-468A-4C86-82F3-BDAA9EFA3E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76330" y="1343606"/>
            <a:ext cx="6839339" cy="4870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588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C2 : Elastic Cloud Compute&#10;● Elastic Cloud Compute provides Resizable Compute Capacity in the Cloud.&#10;● Virtual Machine in...">
            <a:extLst>
              <a:ext uri="{FF2B5EF4-FFF2-40B4-BE49-F238E27FC236}">
                <a16:creationId xmlns:a16="http://schemas.microsoft.com/office/drawing/2014/main" id="{850C64AF-0AF2-49B1-99FE-23CAC086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4" y="1719263"/>
            <a:ext cx="7009859" cy="394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3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3EDA-F297-4814-97E4-941F5C22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EC2 Architecture</a:t>
            </a:r>
          </a:p>
        </p:txBody>
      </p:sp>
      <p:pic>
        <p:nvPicPr>
          <p:cNvPr id="28674" name="Picture 2" descr="One exampleâ¦ ">
            <a:extLst>
              <a:ext uri="{FF2B5EF4-FFF2-40B4-BE49-F238E27FC236}">
                <a16:creationId xmlns:a16="http://schemas.microsoft.com/office/drawing/2014/main" id="{3A85FEFB-05C9-4AEA-977A-064EC02539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3495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6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Cloud Computing?An analogy: think of electricity servicesâ¦                                   You simply plug into ...">
            <a:extLst>
              <a:ext uri="{FF2B5EF4-FFF2-40B4-BE49-F238E27FC236}">
                <a16:creationId xmlns:a16="http://schemas.microsoft.com/office/drawing/2014/main" id="{5BF05F68-4F17-423D-A5E0-6F93E590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FC0E0B66-9BBA-40D1-B7A6-0A0DF750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53855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4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Amazon EC2&#10;● Amazon Elastic Compute Cloud (Amazon EC2) provides scalable computing capacity in the Amazon Web&#10;Serv...">
            <a:extLst>
              <a:ext uri="{FF2B5EF4-FFF2-40B4-BE49-F238E27FC236}">
                <a16:creationId xmlns:a16="http://schemas.microsoft.com/office/drawing/2014/main" id="{B39A377A-0D6D-4B2C-8B74-9FC44E95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40" y="1436914"/>
            <a:ext cx="8836089" cy="46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95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eatures of Amazon EC2&#10;● Virtual computing environments, known as instances&#10;● Preconfigured templates for your instances, ...">
            <a:extLst>
              <a:ext uri="{FF2B5EF4-FFF2-40B4-BE49-F238E27FC236}">
                <a16:creationId xmlns:a16="http://schemas.microsoft.com/office/drawing/2014/main" id="{9C7D9108-6A0C-4B3E-9672-15B2BDCB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1" y="1374031"/>
            <a:ext cx="7707086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4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C2 Options&#10;● On Demand : Pay a fixed rate by the hour with no commitment.&#10;- For users wishing for low cost and flexibilit...">
            <a:extLst>
              <a:ext uri="{FF2B5EF4-FFF2-40B4-BE49-F238E27FC236}">
                <a16:creationId xmlns:a16="http://schemas.microsoft.com/office/drawing/2014/main" id="{4B6F26B1-1ED0-4BFD-BD40-CA8752AA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3" y="1427585"/>
            <a:ext cx="8332042" cy="415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61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efault Metrics &lt;ul&gt;&lt;li&gt;EC2 instance &lt;/li&gt;&lt;/ul&gt;&lt;ul&gt;&lt;ul&gt;&lt;li&gt;CPUUtilization &lt;/li&gt;&lt;/ul&gt;&lt;/ul&gt;&lt;ul&gt;&lt;ul&gt;&lt;li&gt;DiskReadBytes &lt;/li&gt;&lt;/...">
            <a:extLst>
              <a:ext uri="{FF2B5EF4-FFF2-40B4-BE49-F238E27FC236}">
                <a16:creationId xmlns:a16="http://schemas.microsoft.com/office/drawing/2014/main" id="{005B5FCF-AECD-47BE-8018-50A3850EA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24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● File Storage&#10;○ Elastic File Store (EFS)&#10;● Block Storage&#10;○ Elastic Block Store (EBS)&#10;● Object Storage&#10;○ Simple Storage Se...">
            <a:extLst>
              <a:ext uri="{FF2B5EF4-FFF2-40B4-BE49-F238E27FC236}">
                <a16:creationId xmlns:a16="http://schemas.microsoft.com/office/drawing/2014/main" id="{06414A04-1BED-491E-8886-BF5061FED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78" y="1483567"/>
            <a:ext cx="6456783" cy="31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49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● Storage Volumes that can be attached to Amazon EC2 instances.&#10;● File Systems and Databases can be run.&#10;● Automatic Repli...">
            <a:extLst>
              <a:ext uri="{FF2B5EF4-FFF2-40B4-BE49-F238E27FC236}">
                <a16:creationId xmlns:a16="http://schemas.microsoft.com/office/drawing/2014/main" id="{F055CFBE-0E53-45B9-9FB0-C28FAE60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29" y="1719263"/>
            <a:ext cx="5903088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619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● Amazon EBS&#10;○ Data stored on Amazon EBS volume can persist independently of the life of the instance&#10;○ Storage is persist...">
            <a:extLst>
              <a:ext uri="{FF2B5EF4-FFF2-40B4-BE49-F238E27FC236}">
                <a16:creationId xmlns:a16="http://schemas.microsoft.com/office/drawing/2014/main" id="{A83700B7-E6F0-461E-AB9C-BA4A2084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92" y="1719264"/>
            <a:ext cx="3159889" cy="247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BS - Volume Types&#10;● General Purpose SSD (GP2)&#10;- Balance of Price and Performance.&#10;- Ratio of 3 IOPS per GB with up to 10,...">
            <a:extLst>
              <a:ext uri="{FF2B5EF4-FFF2-40B4-BE49-F238E27FC236}">
                <a16:creationId xmlns:a16="http://schemas.microsoft.com/office/drawing/2014/main" id="{F4225059-0689-46DE-ACB4-2CAA4529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351" y="1557217"/>
            <a:ext cx="5170267" cy="31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11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C2 - Important Points&#10;● IOPS&#10;● Root Volume is not encrypted by default. 3rd Party tool (Eg. Bitlocker) to encrypt the roo...">
            <a:extLst>
              <a:ext uri="{FF2B5EF4-FFF2-40B4-BE49-F238E27FC236}">
                <a16:creationId xmlns:a16="http://schemas.microsoft.com/office/drawing/2014/main" id="{3F903799-0B24-450E-AE70-D2C1E905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38" y="1719263"/>
            <a:ext cx="401641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unch an EC2 Instance via Web Console&#10;● Determine the AWS region in which you want to launch the Amazon EC2 Instance.&#10;● L...">
            <a:extLst>
              <a:ext uri="{FF2B5EF4-FFF2-40B4-BE49-F238E27FC236}">
                <a16:creationId xmlns:a16="http://schemas.microsoft.com/office/drawing/2014/main" id="{991C7CC1-DA21-4A6A-A9A4-A5C0D8CA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552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20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EC2 Metadata&#10;● Instance metadata is data about your instance that you can use to configure or manage the&#10;running instance....">
            <a:extLst>
              <a:ext uri="{FF2B5EF4-FFF2-40B4-BE49-F238E27FC236}">
                <a16:creationId xmlns:a16="http://schemas.microsoft.com/office/drawing/2014/main" id="{907330E7-A552-49B3-B0A4-9DDF6FAE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34" y="1719263"/>
            <a:ext cx="7685590" cy="24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0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WS CLI&#10;● Configure the CLI:&#10;aws configure&#10;● After configuring&#10;aws service help&#10;● Roles : Secure compared to storing the K...">
            <a:extLst>
              <a:ext uri="{FF2B5EF4-FFF2-40B4-BE49-F238E27FC236}">
                <a16:creationId xmlns:a16="http://schemas.microsoft.com/office/drawing/2014/main" id="{3E8BC3E1-888E-4A5C-B8B9-FED7797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1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FC0E0B66-9BBA-40D1-B7A6-0A0DF750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88579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Attributes of Cloud Computing No capital expenditure Pay as you go and pay only for what you use True elastic capacity; Sc...">
            <a:extLst>
              <a:ext uri="{FF2B5EF4-FFF2-40B4-BE49-F238E27FC236}">
                <a16:creationId xmlns:a16="http://schemas.microsoft.com/office/drawing/2014/main" id="{8F505A09-CCAD-4FEA-944C-BDB3E61BA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296365"/>
            <a:ext cx="6934200" cy="473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050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curity Groups&#10;● By default everything on Aws is private. All inbound traffic is blocked by default.&#10;● If we do not allow...">
            <a:extLst>
              <a:ext uri="{FF2B5EF4-FFF2-40B4-BE49-F238E27FC236}">
                <a16:creationId xmlns:a16="http://schemas.microsoft.com/office/drawing/2014/main" id="{AC73B8E4-8F5B-429C-B599-88F7BB01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75" y="1719263"/>
            <a:ext cx="7294100" cy="389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96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586852B-0018-417D-B3E0-FA82942F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13" y="1719262"/>
            <a:ext cx="7938424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4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Volumes vs Snapshots&#10;● Volume exists on EBS. It’s more or less Virtual Hard Disk.&#10;● Snapshots exists on S3.&#10;● Snapshot of ...">
            <a:extLst>
              <a:ext uri="{FF2B5EF4-FFF2-40B4-BE49-F238E27FC236}">
                <a16:creationId xmlns:a16="http://schemas.microsoft.com/office/drawing/2014/main" id="{FAB652F9-8FFF-4A22-8C3E-B9558577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87" y="1719264"/>
            <a:ext cx="7757088" cy="338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75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EBS Root Volumes &amp; Instance Store Volumes&#10;● Instance Store or Ephemeral Storage : Can’t be stopped, Lesser durability.&#10;● D...">
            <a:extLst>
              <a:ext uri="{FF2B5EF4-FFF2-40B4-BE49-F238E27FC236}">
                <a16:creationId xmlns:a16="http://schemas.microsoft.com/office/drawing/2014/main" id="{9D613E87-BA47-4779-99B9-9DA140F5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61" y="1719263"/>
            <a:ext cx="7699214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79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mazon Machine Image&#10;● An Amazon Machine Image (AMI) provides the information required to launch an instance, which is&#10;a v...">
            <a:extLst>
              <a:ext uri="{FF2B5EF4-FFF2-40B4-BE49-F238E27FC236}">
                <a16:creationId xmlns:a16="http://schemas.microsoft.com/office/drawing/2014/main" id="{34BABA84-D55D-4DBD-BBC0-5BCE0D28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30" y="1719263"/>
            <a:ext cx="8252750" cy="392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72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CA4BEB6-4070-4DFC-B71E-1B4191DF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20" y="1719263"/>
            <a:ext cx="713205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9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Elastic Load Balancers&#10;● Elastic Load Balancing automatically distributes incoming application traffic across multiple tar...">
            <a:extLst>
              <a:ext uri="{FF2B5EF4-FFF2-40B4-BE49-F238E27FC236}">
                <a16:creationId xmlns:a16="http://schemas.microsoft.com/office/drawing/2014/main" id="{54C5E7E6-CC80-4648-AB97-0015E33F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15" y="1719263"/>
            <a:ext cx="694686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71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81EB4-35B0-40A6-BFDC-3A6B8B2F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2" y="1504707"/>
            <a:ext cx="10752881" cy="4300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8A8F46-5BC8-4E33-B0D5-90AF6B08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709" y="4249990"/>
            <a:ext cx="1180618" cy="15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0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DD92A-50F0-4507-B53B-E4281FAB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489"/>
            <a:ext cx="12192000" cy="28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9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DD9D1-8F38-427E-BDF6-78443513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1314450"/>
            <a:ext cx="7439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1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FC0E0B66-9BBA-40D1-B7A6-0A0DF750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88579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WS Security Certifications and Validations:     SAS 70 Type II     PCI DSS     ISO 27001     FISMA Low Security White...">
            <a:extLst>
              <a:ext uri="{FF2B5EF4-FFF2-40B4-BE49-F238E27FC236}">
                <a16:creationId xmlns:a16="http://schemas.microsoft.com/office/drawing/2014/main" id="{4BC41387-40B6-4C14-A2E5-48026AD2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08" y="1256939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D0A80-0B5B-496A-8637-ACC6CFE1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1409700"/>
            <a:ext cx="7458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6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089D9-3D25-433E-B607-ABD1AB5A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53" y="1495666"/>
            <a:ext cx="74961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43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264DC-4D67-4764-9B3A-055ADEC7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44" y="1371600"/>
            <a:ext cx="769264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9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7A9C2-6D13-4530-BA9D-2A2BB1A5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1" y="1338262"/>
            <a:ext cx="8024149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8AE27-6102-433C-AABE-408BBAB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25" y="1365812"/>
            <a:ext cx="8022100" cy="415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07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BDAE6-C925-466F-9F9D-AEA94AFB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2" y="1385887"/>
            <a:ext cx="820120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5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BE95B-0849-49A3-B929-7C68C4A0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4" y="1347787"/>
            <a:ext cx="8674381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35B5F1-EE80-4343-B10A-2A08A2EE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28" y="1343025"/>
            <a:ext cx="8095647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06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9709E-6B2D-422D-BFBA-5D912C65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76" y="1381125"/>
            <a:ext cx="7927512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52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F687F0-53FA-409C-B87C-989F6ADD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2" y="1362075"/>
            <a:ext cx="804663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amazonaws.com/html5.powershow.com/4185374/data/img4.png">
            <a:extLst>
              <a:ext uri="{FF2B5EF4-FFF2-40B4-BE49-F238E27FC236}">
                <a16:creationId xmlns:a16="http://schemas.microsoft.com/office/drawing/2014/main" id="{0B3E1ABA-835D-4F3F-839C-E0B31E8EA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2233127"/>
            <a:ext cx="68484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9A35A-AAA8-4475-A451-9F38CB32CEBE}"/>
              </a:ext>
            </a:extLst>
          </p:cNvPr>
          <p:cNvSpPr txBox="1"/>
          <p:nvPr/>
        </p:nvSpPr>
        <p:spPr>
          <a:xfrm>
            <a:off x="569169" y="494523"/>
            <a:ext cx="24749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400" dirty="0"/>
          </a:p>
          <a:p>
            <a:endParaRPr lang="en-IN" sz="4400" dirty="0"/>
          </a:p>
          <a:p>
            <a:r>
              <a:rPr lang="en-IN" sz="4400" dirty="0"/>
              <a:t>Cloud as a Service</a:t>
            </a:r>
          </a:p>
        </p:txBody>
      </p:sp>
      <p:pic>
        <p:nvPicPr>
          <p:cNvPr id="6" name="Picture 5" descr="Accenture">
            <a:extLst>
              <a:ext uri="{FF2B5EF4-FFF2-40B4-BE49-F238E27FC236}">
                <a16:creationId xmlns:a16="http://schemas.microsoft.com/office/drawing/2014/main" id="{4E45A7D7-E743-4D1C-A899-04DFA6F6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17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E89E9-5EB5-4220-A5C7-C790CB22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65" y="1338262"/>
            <a:ext cx="9340769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9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85843-0DF3-4192-B86A-2D122FE4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4" y="1290637"/>
            <a:ext cx="8111984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3DF0B-3294-47FD-A275-1798320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89" y="1323975"/>
            <a:ext cx="8470136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0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07FAC-608C-4E07-A567-9ED9D4826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59" y="1423686"/>
            <a:ext cx="8353003" cy="411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7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7B499-6D08-40E2-B849-FD3EA4ACB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39" y="1347787"/>
            <a:ext cx="8935656" cy="43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59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6C383-D081-4970-B3CE-DCB9C016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537" y="1290637"/>
            <a:ext cx="84340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58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C5272-0AA3-45C9-9D0E-B711DA66A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92" y="1319212"/>
            <a:ext cx="8675708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2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F4514D-5E96-42EE-8880-EE75D9D1F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008" y="1309687"/>
            <a:ext cx="8495817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58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32CFF-A51C-4AFC-87A5-0FDE9E7E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261" y="1281112"/>
            <a:ext cx="8394539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1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133BFF-50C5-4785-9250-ACEE4F0E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605" y="1314450"/>
            <a:ext cx="819572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7A9781-8A43-40C2-8A6C-88C2D0AC7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3" y="1193760"/>
            <a:ext cx="111918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5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32382-AF9E-4AA8-8CD9-0A646767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571" y="1354237"/>
            <a:ext cx="7789942" cy="41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3306D-CA50-4960-9CA7-C1BA6C328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3" y="1333500"/>
            <a:ext cx="901275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79468-410B-4092-8621-A2D06184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80" y="1295400"/>
            <a:ext cx="81746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85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EF2D6-C39C-4675-9DA0-DE6FB51B0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14" y="1343025"/>
            <a:ext cx="8486473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Auto Scaling&#10;● Contains a collection of EC2 instances that share similar characteristics and are treated as a&#10;logical grou...">
            <a:extLst>
              <a:ext uri="{FF2B5EF4-FFF2-40B4-BE49-F238E27FC236}">
                <a16:creationId xmlns:a16="http://schemas.microsoft.com/office/drawing/2014/main" id="{D8AA854D-754A-4DFF-BDE5-828DDB4F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01" y="1719263"/>
            <a:ext cx="8266374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Auto Scaling&#10;● Manages Amazon EC2 capacity automatically.&#10;● Maintains the right number of instances for your application.&#10;...">
            <a:extLst>
              <a:ext uri="{FF2B5EF4-FFF2-40B4-BE49-F238E27FC236}">
                <a16:creationId xmlns:a16="http://schemas.microsoft.com/office/drawing/2014/main" id="{9F5E7F92-2D9B-4442-B8C4-59C31A7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06" y="1719263"/>
            <a:ext cx="9225023" cy="350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28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centure">
            <a:extLst>
              <a:ext uri="{FF2B5EF4-FFF2-40B4-BE49-F238E27FC236}">
                <a16:creationId xmlns:a16="http://schemas.microsoft.com/office/drawing/2014/main" id="{2CE720C1-84C8-4349-BC86-4B0729E1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6" y="641131"/>
            <a:ext cx="1746782" cy="39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DF7B3-1EE5-4FD9-A677-ADDC49707F88}"/>
              </a:ext>
            </a:extLst>
          </p:cNvPr>
          <p:cNvSpPr txBox="1"/>
          <p:nvPr/>
        </p:nvSpPr>
        <p:spPr>
          <a:xfrm>
            <a:off x="1331089" y="2831729"/>
            <a:ext cx="7810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medium-content-serif-font"/>
              </a:rPr>
              <a:t>Horizontal scaling means that you scale by adding more machines</a:t>
            </a:r>
            <a:r>
              <a:rPr lang="en-US" dirty="0"/>
              <a:t> into your pool of resources whereas </a:t>
            </a:r>
            <a:r>
              <a:rPr lang="en-US" b="1" dirty="0">
                <a:effectLst/>
                <a:latin typeface="medium-content-serif-font"/>
              </a:rPr>
              <a:t>Vertical scaling means that you scale by adding more power (CPU, RAM) to an existing machine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40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4E44-E48C-49C1-9288-A7D80BA3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Introduction to Amazon Web Services">
            <a:extLst>
              <a:ext uri="{FF2B5EF4-FFF2-40B4-BE49-F238E27FC236}">
                <a16:creationId xmlns:a16="http://schemas.microsoft.com/office/drawing/2014/main" id="{6EC18DEA-8335-4639-9599-44540367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975945"/>
            <a:ext cx="6934200" cy="40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78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62255-9E49-4662-BB7D-39C09B1F9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48" y="1197381"/>
            <a:ext cx="10053303" cy="53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centure">
            <a:extLst>
              <a:ext uri="{FF2B5EF4-FFF2-40B4-BE49-F238E27FC236}">
                <a16:creationId xmlns:a16="http://schemas.microsoft.com/office/drawing/2014/main" id="{561CA65C-AB00-4752-B85E-16FB3753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4" y="519131"/>
            <a:ext cx="1700815" cy="3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AA9256-B905-485D-A63F-278C49EC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84" y="1215342"/>
            <a:ext cx="11656162" cy="481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113</Words>
  <Application>Microsoft Office PowerPoint</Application>
  <PresentationFormat>Widescreen</PresentationFormat>
  <Paragraphs>36</Paragraphs>
  <Slides>77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medium-content-serif-font</vt:lpstr>
      <vt:lpstr>Office Theme</vt:lpstr>
      <vt:lpstr>Accenture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Billing &amp; Cost Management- Console login</vt:lpstr>
      <vt:lpstr>PowerPoint Presentation</vt:lpstr>
      <vt:lpstr>PowerPoint Presentation</vt:lpstr>
      <vt:lpstr>Amazon EC2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Accenture AWS Parchey</dc:title>
  <dc:creator>LakshmiGita</dc:creator>
  <cp:lastModifiedBy>LakshmiGita</cp:lastModifiedBy>
  <cp:revision>130</cp:revision>
  <dcterms:created xsi:type="dcterms:W3CDTF">2019-05-23T01:48:20Z</dcterms:created>
  <dcterms:modified xsi:type="dcterms:W3CDTF">2020-07-31T06:15:57Z</dcterms:modified>
</cp:coreProperties>
</file>